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0" r:id="rId2"/>
  </p:sldMasterIdLst>
  <p:notesMasterIdLst>
    <p:notesMasterId r:id="rId16"/>
  </p:notesMasterIdLst>
  <p:sldIdLst>
    <p:sldId id="256" r:id="rId3"/>
    <p:sldId id="262" r:id="rId4"/>
    <p:sldId id="263" r:id="rId5"/>
    <p:sldId id="257" r:id="rId6"/>
    <p:sldId id="264" r:id="rId7"/>
    <p:sldId id="258" r:id="rId8"/>
    <p:sldId id="265" r:id="rId9"/>
    <p:sldId id="259" r:id="rId10"/>
    <p:sldId id="266" r:id="rId11"/>
    <p:sldId id="267" r:id="rId12"/>
    <p:sldId id="260" r:id="rId13"/>
    <p:sldId id="268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05" autoAdjust="0"/>
    <p:restoredTop sz="94552" autoAdjust="0"/>
  </p:normalViewPr>
  <p:slideViewPr>
    <p:cSldViewPr showGuides="1">
      <p:cViewPr varScale="1">
        <p:scale>
          <a:sx n="107" d="100"/>
          <a:sy n="107" d="100"/>
        </p:scale>
        <p:origin x="-17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4128" y="72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313C9-1B82-4A0D-8F5A-847D718771D4}" type="datetimeFigureOut">
              <a:rPr lang="en-US" smtClean="0"/>
              <a:pPr/>
              <a:t>5/26/2017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2DBD9-3FDF-4D22-A151-D1806027E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178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34572" y="2954215"/>
            <a:ext cx="5788856" cy="5874475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  <a:spcAft>
                <a:spcPts val="300"/>
              </a:spcAft>
            </a:pPr>
            <a:r>
              <a:rPr lang="en-US" sz="1400" b="1" dirty="0" smtClean="0"/>
              <a:t>Marquee </a:t>
            </a:r>
            <a:r>
              <a:rPr lang="en-US" sz="1400" b="1" baseline="0" dirty="0" smtClean="0"/>
              <a:t>with 3-D perspective rotation</a:t>
            </a:r>
            <a:endParaRPr lang="en-US" sz="1400" b="1" dirty="0" smtClean="0"/>
          </a:p>
          <a:p>
            <a:pPr>
              <a:lnSpc>
                <a:spcPct val="85000"/>
              </a:lnSpc>
              <a:spcAft>
                <a:spcPts val="300"/>
              </a:spcAft>
            </a:pPr>
            <a:r>
              <a:rPr lang="en-US" sz="1400" b="0" baseline="0" dirty="0" smtClean="0"/>
              <a:t>(Intermediate)</a:t>
            </a:r>
          </a:p>
          <a:p>
            <a:pPr>
              <a:lnSpc>
                <a:spcPct val="85000"/>
              </a:lnSpc>
              <a:spcAft>
                <a:spcPts val="300"/>
              </a:spcAft>
            </a:pPr>
            <a:endParaRPr lang="en-US" sz="1400" b="0" baseline="0" dirty="0" smtClean="0"/>
          </a:p>
          <a:p>
            <a:pPr>
              <a:lnSpc>
                <a:spcPct val="85000"/>
              </a:lnSpc>
              <a:spcAft>
                <a:spcPts val="300"/>
              </a:spcAft>
            </a:pPr>
            <a:endParaRPr lang="en-US" sz="1400" b="0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reproduce the effects on this slide, do the following: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i="0" dirty="0" smtClean="0"/>
              <a:t>On the </a:t>
            </a:r>
            <a:r>
              <a:rPr lang="en-US" sz="1200" b="1" i="0" dirty="0" smtClean="0"/>
              <a:t>Home</a:t>
            </a:r>
            <a:r>
              <a:rPr lang="en-US" sz="1200" i="0" dirty="0" smtClean="0"/>
              <a:t> tab, in the</a:t>
            </a:r>
            <a:r>
              <a:rPr lang="en-US" sz="1200" i="0" baseline="0" dirty="0" smtClean="0"/>
              <a:t> </a:t>
            </a:r>
            <a:r>
              <a:rPr lang="en-US" sz="1200" b="1" i="0" baseline="0" dirty="0" smtClean="0"/>
              <a:t>Slides</a:t>
            </a:r>
            <a:r>
              <a:rPr lang="en-US" sz="1200" i="0" baseline="0" dirty="0" smtClean="0"/>
              <a:t> group, click </a:t>
            </a:r>
            <a:r>
              <a:rPr lang="en-US" sz="1200" b="1" i="0" baseline="0" dirty="0" smtClean="0"/>
              <a:t>Layout</a:t>
            </a:r>
            <a:r>
              <a:rPr lang="en-US" sz="1200" i="0" baseline="0" dirty="0" smtClean="0"/>
              <a:t>, and then click </a:t>
            </a:r>
            <a:r>
              <a:rPr lang="en-US" sz="1200" b="1" i="0" baseline="0" dirty="0" smtClean="0"/>
              <a:t>Blank</a:t>
            </a:r>
            <a:r>
              <a:rPr lang="en-US" sz="1200" i="0" baseline="0" dirty="0" smtClean="0"/>
              <a:t>.</a:t>
            </a:r>
            <a:endParaRPr lang="en-US" sz="1200" i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Rectangles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Rectangle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(first option from the left). On the slide, drag to draw a rectangle.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Height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3.12”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Width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7.67”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Outline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rectangle,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 Text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i="0" baseline="0" dirty="0" smtClean="0"/>
              <a:t>Enter text in the text box, and then select the text. O</a:t>
            </a:r>
            <a:r>
              <a:rPr lang="en-US" sz="1200" i="0" dirty="0" smtClean="0"/>
              <a:t>n the </a:t>
            </a:r>
            <a:r>
              <a:rPr lang="en-US" sz="1200" b="1" i="0" dirty="0" smtClean="0"/>
              <a:t>Home</a:t>
            </a:r>
            <a:r>
              <a:rPr lang="en-US" sz="1200" i="0" baseline="0" dirty="0" smtClean="0"/>
              <a:t> tab, in the </a:t>
            </a:r>
            <a:r>
              <a:rPr lang="en-US" sz="1200" b="1" i="0" baseline="0" dirty="0" smtClean="0"/>
              <a:t>Font</a:t>
            </a:r>
            <a:r>
              <a:rPr lang="en-US" sz="1200" i="0" baseline="0" dirty="0" smtClean="0"/>
              <a:t> group, select </a:t>
            </a:r>
            <a:r>
              <a:rPr lang="en-US" sz="1200" b="1" dirty="0" smtClean="0"/>
              <a:t>Franklin Gothic Medium </a:t>
            </a:r>
            <a:r>
              <a:rPr lang="en-US" sz="1200" i="0" baseline="0" dirty="0" smtClean="0"/>
              <a:t>from the </a:t>
            </a:r>
            <a:r>
              <a:rPr lang="en-US" sz="1200" b="1" i="0" baseline="0" dirty="0" smtClean="0"/>
              <a:t>Font</a:t>
            </a:r>
            <a:r>
              <a:rPr lang="en-US" sz="1200" i="0" baseline="0" dirty="0" smtClean="0"/>
              <a:t> list, enter </a:t>
            </a:r>
            <a:r>
              <a:rPr lang="en-US" sz="1200" b="1" i="0" baseline="0" dirty="0" smtClean="0"/>
              <a:t>50</a:t>
            </a:r>
            <a:r>
              <a:rPr lang="en-US" sz="1200" i="0" baseline="0" dirty="0" smtClean="0"/>
              <a:t> in the </a:t>
            </a:r>
            <a:r>
              <a:rPr lang="en-US" sz="1200" b="1" i="0" baseline="0" dirty="0" smtClean="0"/>
              <a:t>Font Size </a:t>
            </a:r>
            <a:r>
              <a:rPr lang="en-US" sz="1200" b="0" i="0" baseline="0" dirty="0" smtClean="0"/>
              <a:t>box</a:t>
            </a:r>
            <a:r>
              <a:rPr lang="en-US" sz="1200" i="0" baseline="0" dirty="0" smtClean="0"/>
              <a:t>, and then click </a:t>
            </a:r>
            <a:r>
              <a:rPr lang="en-US" sz="1200" b="1" i="0" baseline="0" dirty="0" smtClean="0"/>
              <a:t>Bold</a:t>
            </a:r>
            <a:r>
              <a:rPr lang="en-US" sz="1200" i="0" baseline="0" dirty="0" smtClean="0"/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i="0" baseline="0" dirty="0" smtClean="0"/>
              <a:t>On the </a:t>
            </a:r>
            <a:r>
              <a:rPr lang="en-US" sz="1200" b="1" i="0" baseline="0" dirty="0" smtClean="0"/>
              <a:t>Home</a:t>
            </a:r>
            <a:r>
              <a:rPr lang="en-US" sz="1200" i="0" baseline="0" dirty="0" smtClean="0"/>
              <a:t> tab, in the </a:t>
            </a:r>
            <a:r>
              <a:rPr lang="en-US" sz="1200" b="1" i="0" baseline="0" dirty="0" smtClean="0"/>
              <a:t>Paragraph</a:t>
            </a:r>
            <a:r>
              <a:rPr lang="en-US" sz="1200" i="0" baseline="0" dirty="0" smtClean="0"/>
              <a:t> group, click </a:t>
            </a:r>
            <a:r>
              <a:rPr lang="en-US" sz="1200" b="1" i="0" baseline="0" dirty="0" smtClean="0"/>
              <a:t>Center</a:t>
            </a:r>
            <a:r>
              <a:rPr lang="en-US" sz="1200" i="0" baseline="0" dirty="0" smtClean="0"/>
              <a:t> to center the text in the text box.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WordArt Styles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Gradients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Text Effects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Fill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left pane, select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Fill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Down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Angle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90°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gradient stop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three stops appear in the drop-down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  <a:defRPr/>
            </a:pPr>
            <a:r>
              <a:rPr lang="en-US" sz="1200" dirty="0" smtClean="0"/>
              <a:t>Click the button next to </a:t>
            </a:r>
            <a:r>
              <a:rPr lang="en-US" sz="1200" b="1" dirty="0" smtClean="0"/>
              <a:t>Color</a:t>
            </a:r>
            <a:r>
              <a:rPr lang="en-US" sz="1200" dirty="0" smtClean="0"/>
              <a:t>, click </a:t>
            </a:r>
            <a:r>
              <a:rPr lang="en-US" sz="1200" b="1" dirty="0" smtClean="0"/>
              <a:t>More Colors</a:t>
            </a:r>
            <a:r>
              <a:rPr lang="en-US" sz="1200" dirty="0" smtClean="0"/>
              <a:t>, and then in the </a:t>
            </a:r>
            <a:r>
              <a:rPr lang="en-US" sz="1200" b="1" dirty="0" smtClean="0"/>
              <a:t>Colors</a:t>
            </a:r>
            <a:r>
              <a:rPr lang="en-US" sz="1200" dirty="0" smtClean="0"/>
              <a:t> dialog box, on the </a:t>
            </a:r>
            <a:r>
              <a:rPr lang="en-US" sz="1200" b="1" dirty="0" smtClean="0"/>
              <a:t>Custom</a:t>
            </a:r>
            <a:r>
              <a:rPr lang="en-US" sz="1200" dirty="0" smtClean="0"/>
              <a:t> tab, enter values for Red: </a:t>
            </a:r>
            <a:r>
              <a:rPr lang="en-US" sz="1200" b="1" dirty="0" smtClean="0"/>
              <a:t>80</a:t>
            </a:r>
            <a:r>
              <a:rPr lang="en-US" sz="1200" dirty="0" smtClean="0"/>
              <a:t>, Green: </a:t>
            </a:r>
            <a:r>
              <a:rPr lang="en-US" sz="1200" b="1" dirty="0" smtClean="0"/>
              <a:t>80</a:t>
            </a:r>
            <a:r>
              <a:rPr lang="en-US" sz="1200" dirty="0" smtClean="0"/>
              <a:t>, Blue: </a:t>
            </a:r>
            <a:r>
              <a:rPr lang="en-US" sz="1200" b="1" dirty="0" smtClean="0"/>
              <a:t>80</a:t>
            </a:r>
            <a:r>
              <a:rPr lang="en-US" sz="1200" dirty="0" smtClean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stop in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49%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  <a:defRPr/>
            </a:pPr>
            <a:r>
              <a:rPr lang="en-US" sz="1200" dirty="0" smtClean="0"/>
              <a:t>Click the button next to </a:t>
            </a:r>
            <a:r>
              <a:rPr lang="en-US" sz="1200" b="1" dirty="0" smtClean="0"/>
              <a:t>Color</a:t>
            </a:r>
            <a:r>
              <a:rPr lang="en-US" sz="1200" dirty="0" smtClean="0"/>
              <a:t>, click </a:t>
            </a:r>
            <a:r>
              <a:rPr lang="en-US" sz="1200" b="1" dirty="0" smtClean="0"/>
              <a:t>More Colors</a:t>
            </a:r>
            <a:r>
              <a:rPr lang="en-US" sz="1200" dirty="0" smtClean="0"/>
              <a:t>, and then in the </a:t>
            </a:r>
            <a:r>
              <a:rPr lang="en-US" sz="1200" b="1" dirty="0" smtClean="0"/>
              <a:t>Colors</a:t>
            </a:r>
            <a:r>
              <a:rPr lang="en-US" sz="1200" dirty="0" smtClean="0"/>
              <a:t> dialog box, on the </a:t>
            </a:r>
            <a:r>
              <a:rPr lang="en-US" sz="1200" b="1" dirty="0" smtClean="0"/>
              <a:t>Custom</a:t>
            </a:r>
            <a:r>
              <a:rPr lang="en-US" sz="1200" dirty="0" smtClean="0"/>
              <a:t> tab, enter values for Red: </a:t>
            </a:r>
            <a:r>
              <a:rPr lang="en-US" sz="1200" b="1" dirty="0" smtClean="0"/>
              <a:t>89</a:t>
            </a:r>
            <a:r>
              <a:rPr lang="en-US" sz="1200" dirty="0" smtClean="0"/>
              <a:t>, Green: </a:t>
            </a:r>
            <a:r>
              <a:rPr lang="en-US" sz="1200" b="1" dirty="0" smtClean="0"/>
              <a:t>89</a:t>
            </a:r>
            <a:r>
              <a:rPr lang="en-US" sz="1200" dirty="0" smtClean="0"/>
              <a:t>, Blue: </a:t>
            </a:r>
            <a:r>
              <a:rPr lang="en-US" sz="1200" b="1" dirty="0" smtClean="0"/>
              <a:t>89</a:t>
            </a:r>
            <a:r>
              <a:rPr lang="en-US" sz="1200" dirty="0" smtClean="0"/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last stop in the slider,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Black, Text 1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(first row, second option from the left).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Text Effects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Shadow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pane.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Shadow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Offset Center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Rectangles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Rounded Rectangle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option from the left). On the slide, drag to draw a rounded rectangle.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rounded rectangle. 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Height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3.12”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Width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7.67”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the yellow diamond adjustment handle at the top of the rounded rectangle to adjust the amount of rounding on the corners.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Styles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Gradients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left pane, select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Right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fourth option from the left).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Angle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gradient stop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two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stop in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White, Background 1 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last stop in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White, Background 1, Darker 25% 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(fourth row, first option from the left).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Shape Effects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Color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left pane.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Color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pane, select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rounded rectangle.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duplicate rounded rectangle.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Fill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White, Background 1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Lines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Style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left pane, and then do the following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Style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Width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pt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Dash type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 Dot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option from the top).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 type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Round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Effects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Glow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Glow Variations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Accent color 1, 11 pt glow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(third row, first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Glow Colors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Colors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255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233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Blue: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Height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3.53”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Width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8.05”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(first option from the left).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and hold SHIFT to constrain to a straight, horizontal line, and then drag to draw a horizontal line on the slide.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line.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Width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7.67”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Black, Text 1, Lighter 50%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(second row, second option from the left).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1/2 pt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line.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Repeat the process for a total of eight straight lines.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 Pane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 and Visibility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pane, select the first rectangle that contains text.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Bring to Front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 and Visibility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pane, press and hold CTRL and select all three rectangle objects.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each of the straight lines onto the gradient-filled rectangle, spacing them vertically as evenly as possible.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Selection and Visibility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pane, press and hold CTRL and select all eight straight connector objects (the lines).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 Vertically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Press CTRL+A to select all of the objects on the slide. On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the group. On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 Effects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3-D Rotation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Perspective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Perspective Right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third option from the left).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 the group slightly to the right on the slide to position it in the center.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 Background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Down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(first row, second option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the left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gradient stop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until four stops appear in the slider.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stop in the slider,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do the following: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</a:t>
            </a:r>
            <a:r>
              <a:rPr lang="en-US" sz="1200" b="1" dirty="0" smtClean="0">
                <a:solidFill>
                  <a:schemeClr val="accent6"/>
                </a:solidFill>
              </a:rPr>
              <a:t>Dark Blue, Text 2 </a:t>
            </a:r>
            <a:r>
              <a:rPr lang="en-US" sz="1200" b="0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stop in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15%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Black, Text 1, Lighter 5% 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(sixth row, second option from the left).</a:t>
            </a:r>
            <a:endParaRPr lang="en-US" sz="12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next stop in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85%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Black, Text 1, Lighter 5% 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(sixth row, second option from the left).</a:t>
            </a:r>
            <a:endParaRPr lang="en-US" sz="12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last stop in the slider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do the following: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Colors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click</a:t>
            </a:r>
            <a:r>
              <a:rPr lang="en-US" sz="1200" b="0" kern="1200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dirty="0" smtClean="0">
                <a:solidFill>
                  <a:schemeClr val="accent6"/>
                </a:solidFill>
              </a:rPr>
              <a:t>Dark Blue, Text 2 </a:t>
            </a:r>
            <a:r>
              <a:rPr lang="en-US" sz="1200" b="0" dirty="0" smtClean="0">
                <a:solidFill>
                  <a:schemeClr val="accent6"/>
                </a:solidFill>
              </a:rPr>
              <a:t>(first row, fourth option from the left).</a:t>
            </a:r>
            <a:endParaRPr lang="en-US" sz="1200" b="0" dirty="0" smtClean="0"/>
          </a:p>
          <a:p>
            <a:pPr>
              <a:lnSpc>
                <a:spcPct val="85000"/>
              </a:lnSpc>
              <a:spcAft>
                <a:spcPts val="300"/>
              </a:spcAft>
            </a:pPr>
            <a:endParaRPr lang="en-US" sz="1400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xmlns="" val="124767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https</a:t>
            </a:r>
            <a:r>
              <a:rPr lang="en-US" dirty="0"/>
              <a:t>://www.statista.com/topics/964/film</a:t>
            </a:r>
            <a:r>
              <a:rPr lang="en-US" dirty="0" smtClean="0"/>
              <a:t>/</a:t>
            </a:r>
          </a:p>
          <a:p>
            <a:r>
              <a:rPr lang="en-US" dirty="0" smtClean="0"/>
              <a:t>2. http://ask.metafilter.com/19015/What-percentage-of-movies-lose-money-overall</a:t>
            </a:r>
          </a:p>
          <a:p>
            <a:r>
              <a:rPr lang="en-US" dirty="0" smtClean="0"/>
              <a:t>    https://stephenfollows.com/hollywood-movies-make-a-profit/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2DBD9-3FDF-4D22-A151-D1806027E45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156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616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447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910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159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463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493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05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502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/>
            <a:fld id="{FA4C7614-15A9-43A8-9E98-106A33ED6C41}" type="datetimeFigureOut">
              <a:rPr lang="en-US" sz="1200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l" rtl="0"/>
              <a:t>5/26/2017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rtl="0"/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/>
            <a:fld id="{EFED3CB9-049B-4F4F-82D1-8A95299C975C}" type="slidenum">
              <a:rPr lang="en-US" sz="1200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algn="r" rtl="0"/>
              <a:t>‹#›</a:t>
            </a:fld>
            <a:endParaRPr lang="en-US" sz="1200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120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866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04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A4C7614-15A9-43A8-9E98-106A33ED6C41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5/26/2017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FED3CB9-049B-4F4F-82D1-8A95299C975C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rtl="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544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5000">
              <a:schemeClr val="tx1">
                <a:lumMod val="95000"/>
                <a:lumOff val="5000"/>
              </a:schemeClr>
            </a:gs>
            <a:gs pos="85000">
              <a:schemeClr val="tx1">
                <a:lumMod val="95000"/>
                <a:lumOff val="5000"/>
              </a:schemeClr>
            </a:gs>
            <a:gs pos="100000">
              <a:schemeClr val="tx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6"/>
          <p:cNvGrpSpPr/>
          <p:nvPr/>
        </p:nvGrpSpPr>
        <p:grpSpPr>
          <a:xfrm>
            <a:off x="762001" y="1752600"/>
            <a:ext cx="8001000" cy="3231931"/>
            <a:chOff x="890752" y="1813035"/>
            <a:chExt cx="7362497" cy="3231931"/>
          </a:xfrm>
          <a:scene3d>
            <a:camera prst="perspectiveRight"/>
            <a:lightRig rig="threeP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1044802" y="1992332"/>
              <a:ext cx="7014066" cy="2849464"/>
            </a:xfrm>
            <a:prstGeom prst="roundRect">
              <a:avLst>
                <a:gd name="adj" fmla="val 831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5000" b="1" kern="120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Franklin Gothic Medium" pitchFamily="34" charset="0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034231" y="2280722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890752" y="1813035"/>
              <a:ext cx="7362497" cy="3231931"/>
            </a:xfrm>
            <a:prstGeom prst="roundRect">
              <a:avLst>
                <a:gd name="adj" fmla="val 8932"/>
              </a:avLst>
            </a:prstGeom>
            <a:noFill/>
            <a:ln w="127000" cap="rnd" cmpd="sng">
              <a:solidFill>
                <a:schemeClr val="bg1"/>
              </a:solidFill>
              <a:prstDash val="sysDot"/>
            </a:ln>
            <a:effectLst>
              <a:glow rad="1397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kern="1200" dirty="0">
                <a:solidFill>
                  <a:prstClr val="white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1034231" y="2602455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34231" y="2924188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034231" y="3245921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34231" y="3567654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034231" y="3889387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34231" y="4211120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34231" y="4532853"/>
              <a:ext cx="7014066" cy="152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064967" y="2003100"/>
              <a:ext cx="7014066" cy="284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5300"/>
                </a:lnSpc>
              </a:pPr>
              <a:r>
                <a:rPr lang="en-US" sz="5000" b="1" dirty="0" smtClean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chemeClr val="tx1"/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THE SMOOTH OPERATORS </a:t>
              </a:r>
            </a:p>
            <a:p>
              <a:pPr algn="ctr" rtl="0">
                <a:lnSpc>
                  <a:spcPts val="5300"/>
                </a:lnSpc>
              </a:pPr>
              <a:r>
                <a:rPr lang="en-US" sz="5000" b="1" dirty="0" smtClean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chemeClr val="tx1"/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</a:rPr>
                <a:t>PRESENT:</a:t>
              </a:r>
            </a:p>
            <a:p>
              <a:pPr algn="ctr" rtl="0">
                <a:lnSpc>
                  <a:spcPts val="5300"/>
                </a:lnSpc>
              </a:pPr>
              <a:r>
                <a:rPr lang="en-US" sz="5000" b="1" kern="1200" dirty="0" smtClean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chemeClr val="tx1"/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  <a:ea typeface="+mn-ea"/>
                  <a:cs typeface="+mn-cs"/>
                </a:rPr>
                <a:t>“MAKING MOVIES</a:t>
              </a:r>
            </a:p>
            <a:p>
              <a:pPr algn="ctr" rtl="0">
                <a:lnSpc>
                  <a:spcPts val="5300"/>
                </a:lnSpc>
              </a:pPr>
              <a:r>
                <a:rPr lang="en-US" sz="5000" b="1" kern="1200" dirty="0" smtClean="0">
                  <a:ln w="17780" cmpd="sng">
                    <a:noFill/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chemeClr val="tx1"/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Franklin Gothic Medium" pitchFamily="34" charset="0"/>
                  <a:ea typeface="+mn-ea"/>
                  <a:cs typeface="+mn-cs"/>
                </a:rPr>
                <a:t> IS A FUNNY BUSINESS”</a:t>
              </a:r>
              <a:endParaRPr lang="en-US" sz="5000" b="1" kern="1200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Franklin Gothic Medium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69030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133600"/>
            <a:ext cx="3269466" cy="1773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2666480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Watch out,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Here comes a busy slide…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561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446098"/>
            <a:ext cx="77724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</a:t>
            </a: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Should Movies Be Denuded? </a:t>
            </a:r>
            <a:r>
              <a:rPr lang="en-US" sz="2400" b="1" dirty="0" smtClean="0">
                <a:solidFill>
                  <a:srgbClr val="C00000"/>
                </a:solidFill>
              </a:rPr>
              <a:t> (Bear with us…) </a:t>
            </a:r>
            <a:endParaRPr lang="en-US" sz="2400" dirty="0"/>
          </a:p>
          <a:p>
            <a:endParaRPr lang="en-US" sz="1700" b="1" dirty="0">
              <a:solidFill>
                <a:srgbClr val="C00000"/>
              </a:solidFill>
            </a:endParaRPr>
          </a:p>
          <a:p>
            <a:r>
              <a:rPr lang="en-US" sz="2000" dirty="0" smtClean="0"/>
              <a:t>Below are dominant keywords from four production budget classes: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9016" y="1828800"/>
            <a:ext cx="6426184" cy="4860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78768" y="1981200"/>
            <a:ext cx="178747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u="sng" dirty="0" smtClean="0">
                <a:solidFill>
                  <a:schemeClr val="accent3">
                    <a:lumMod val="50000"/>
                  </a:schemeClr>
                </a:solidFill>
              </a:rPr>
              <a:t>Class     Budget USD</a:t>
            </a:r>
            <a:r>
              <a:rPr lang="en-US" sz="15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1500" dirty="0" smtClean="0">
                <a:solidFill>
                  <a:schemeClr val="accent3">
                    <a:lumMod val="50000"/>
                  </a:schemeClr>
                </a:solidFill>
              </a:rPr>
              <a:t>Tiny          &lt; 5 million</a:t>
            </a:r>
          </a:p>
          <a:p>
            <a:r>
              <a:rPr lang="en-US" sz="1500" dirty="0" smtClean="0">
                <a:solidFill>
                  <a:schemeClr val="accent3">
                    <a:lumMod val="50000"/>
                  </a:schemeClr>
                </a:solidFill>
              </a:rPr>
              <a:t>Small           5-25 </a:t>
            </a:r>
          </a:p>
          <a:p>
            <a:r>
              <a:rPr lang="en-US" sz="1500" dirty="0" smtClean="0">
                <a:solidFill>
                  <a:schemeClr val="accent3">
                    <a:lumMod val="50000"/>
                  </a:schemeClr>
                </a:solidFill>
              </a:rPr>
              <a:t>Medium     26-100 </a:t>
            </a:r>
          </a:p>
          <a:p>
            <a:r>
              <a:rPr lang="en-US" sz="1500" dirty="0" smtClean="0">
                <a:solidFill>
                  <a:schemeClr val="accent3">
                    <a:lumMod val="50000"/>
                  </a:schemeClr>
                </a:solidFill>
              </a:rPr>
              <a:t>Large           100+</a:t>
            </a:r>
            <a:endParaRPr lang="en-US" sz="15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802360" y="2316760"/>
            <a:ext cx="3686000" cy="3996480"/>
            <a:chOff x="2802360" y="2316760"/>
            <a:chExt cx="3686000" cy="3996480"/>
          </a:xfrm>
        </p:grpSpPr>
        <p:sp>
          <p:nvSpPr>
            <p:cNvPr id="7" name="Oval 6"/>
            <p:cNvSpPr/>
            <p:nvPr/>
          </p:nvSpPr>
          <p:spPr>
            <a:xfrm>
              <a:off x="5954960" y="2316760"/>
              <a:ext cx="5334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19400" y="2737520"/>
              <a:ext cx="533400" cy="2286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802360" y="6084640"/>
              <a:ext cx="6096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8" idx="6"/>
              <a:endCxn id="7" idx="2"/>
            </p:cNvCxnSpPr>
            <p:nvPr/>
          </p:nvCxnSpPr>
          <p:spPr>
            <a:xfrm flipV="1">
              <a:off x="3352800" y="2431060"/>
              <a:ext cx="2602160" cy="42076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4"/>
              <a:endCxn id="9" idx="0"/>
            </p:cNvCxnSpPr>
            <p:nvPr/>
          </p:nvCxnSpPr>
          <p:spPr>
            <a:xfrm>
              <a:off x="3086100" y="2966120"/>
              <a:ext cx="21060" cy="311852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6200" y="2286000"/>
            <a:ext cx="838200" cy="3771899"/>
            <a:chOff x="76200" y="2286000"/>
            <a:chExt cx="838200" cy="3771899"/>
          </a:xfrm>
        </p:grpSpPr>
        <p:sp>
          <p:nvSpPr>
            <p:cNvPr id="14" name="TextBox 13"/>
            <p:cNvSpPr txBox="1"/>
            <p:nvPr/>
          </p:nvSpPr>
          <p:spPr>
            <a:xfrm>
              <a:off x="76200" y="2286000"/>
              <a:ext cx="838200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PROFIT </a:t>
              </a:r>
              <a:r>
                <a:rPr lang="en-US" sz="1200" b="1" dirty="0" smtClean="0">
                  <a:sym typeface="Wingdings" panose="05000000000000000000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" y="4800600"/>
              <a:ext cx="838200" cy="276999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PROFIT </a:t>
              </a:r>
              <a:r>
                <a:rPr lang="en-US" sz="1200" b="1" dirty="0" smtClean="0">
                  <a:sym typeface="Wingdings" panose="05000000000000000000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399" y="3404800"/>
              <a:ext cx="752235" cy="2769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LOSS </a:t>
              </a:r>
              <a:r>
                <a:rPr lang="en-US" sz="1200" b="1" dirty="0" smtClean="0">
                  <a:sym typeface="Wingdings" panose="05000000000000000000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3821" y="5780900"/>
              <a:ext cx="752235" cy="27699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LOSS </a:t>
              </a:r>
              <a:r>
                <a:rPr lang="en-US" sz="1200" b="1" dirty="0" smtClean="0">
                  <a:sym typeface="Wingdings" panose="05000000000000000000" pitchFamily="2" charset="2"/>
                </a:rPr>
                <a:t></a:t>
              </a:r>
              <a:endParaRPr lang="en-US" sz="1200" b="1" dirty="0"/>
            </a:p>
          </p:txBody>
        </p:sp>
      </p:grpSp>
      <p:sp>
        <p:nvSpPr>
          <p:cNvPr id="21" name="Rounded Rectangular Callout 20"/>
          <p:cNvSpPr/>
          <p:nvPr/>
        </p:nvSpPr>
        <p:spPr>
          <a:xfrm>
            <a:off x="7608868" y="5189203"/>
            <a:ext cx="1154132" cy="830597"/>
          </a:xfrm>
          <a:prstGeom prst="wedgeRoundRectCallout">
            <a:avLst>
              <a:gd name="adj1" fmla="val -69018"/>
              <a:gd name="adj2" fmla="val 79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 smtClean="0">
                <a:solidFill>
                  <a:srgbClr val="C00000"/>
                </a:solidFill>
              </a:rPr>
              <a:t>Nudity Fail in bigger movies?</a:t>
            </a:r>
            <a:endParaRPr lang="en-US" sz="1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042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75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09600"/>
            <a:ext cx="777240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 </a:t>
            </a:r>
            <a:r>
              <a:rPr lang="en-US" sz="2400" dirty="0"/>
              <a:t>- </a:t>
            </a:r>
            <a:r>
              <a:rPr lang="en-US" sz="2400" b="1" dirty="0">
                <a:solidFill>
                  <a:srgbClr val="C00000"/>
                </a:solidFill>
              </a:rPr>
              <a:t>Should Movies Be Denuded? 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</a:p>
          <a:p>
            <a:endParaRPr lang="en-US" sz="1700" b="1" dirty="0">
              <a:solidFill>
                <a:srgbClr val="C00000"/>
              </a:solidFill>
            </a:endParaRPr>
          </a:p>
          <a:p>
            <a:r>
              <a:rPr lang="en-US" sz="2000" dirty="0" smtClean="0"/>
              <a:t>What are the averages?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400" dirty="0" smtClean="0"/>
          </a:p>
          <a:p>
            <a:r>
              <a:rPr lang="en-US" sz="2000" dirty="0" smtClean="0"/>
              <a:t>Is this difference significant?  Let’s find out by using a linear regression model for each size class…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 are looking for &lt; .05.   Answers: </a:t>
            </a:r>
            <a:r>
              <a:rPr lang="en-US" sz="2000" dirty="0" smtClean="0">
                <a:solidFill>
                  <a:srgbClr val="C00000"/>
                </a:solidFill>
              </a:rPr>
              <a:t>.75, .17, .55, .99</a:t>
            </a:r>
          </a:p>
          <a:p>
            <a:r>
              <a:rPr lang="en-US" sz="2000" dirty="0" smtClean="0"/>
              <a:t>Answer: No, No, No, No.  The difference is not significant!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752598"/>
            <a:ext cx="2286000" cy="1663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ounded Rectangular Callout 21"/>
          <p:cNvSpPr/>
          <p:nvPr/>
        </p:nvSpPr>
        <p:spPr>
          <a:xfrm>
            <a:off x="3962400" y="2207331"/>
            <a:ext cx="1524000" cy="754397"/>
          </a:xfrm>
          <a:prstGeom prst="wedgeRoundRectCallout">
            <a:avLst>
              <a:gd name="adj1" fmla="val -69018"/>
              <a:gd name="adj2" fmla="val 79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C00000"/>
                </a:solidFill>
              </a:rPr>
              <a:t>Convincing!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4740643"/>
            <a:ext cx="4813610" cy="7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532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990600"/>
            <a:ext cx="73152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4 - Conclusions</a:t>
            </a:r>
            <a:endParaRPr lang="en-US" dirty="0"/>
          </a:p>
          <a:p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We produced an excellent “Yes or No” Profitability Model (74% Accurate)</a:t>
            </a:r>
          </a:p>
          <a:p>
            <a:endParaRPr lang="en-US" dirty="0"/>
          </a:p>
          <a:p>
            <a:r>
              <a:rPr lang="en-US" dirty="0" smtClean="0"/>
              <a:t>We produced an excellent framework for predicting Gross Margin Percent</a:t>
            </a:r>
          </a:p>
          <a:p>
            <a:r>
              <a:rPr lang="en-US" dirty="0"/>
              <a:t>	</a:t>
            </a:r>
            <a:r>
              <a:rPr lang="en-US" dirty="0" smtClean="0"/>
              <a:t>- Accuracy would be improved with much richer data</a:t>
            </a:r>
          </a:p>
          <a:p>
            <a:endParaRPr lang="en-US" dirty="0" smtClean="0"/>
          </a:p>
          <a:p>
            <a:r>
              <a:rPr lang="en-US" dirty="0" smtClean="0"/>
              <a:t>We had a little fun illustrating the dangers of using simple averages to prove a point. </a:t>
            </a:r>
            <a:endParaRPr lang="en-US" dirty="0"/>
          </a:p>
          <a:p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Hope you enjoyed it!</a:t>
            </a:r>
          </a:p>
          <a:p>
            <a:pPr marL="342900" indent="-342900"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62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457200"/>
            <a:ext cx="5867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CUNY MSDA IS621</a:t>
            </a:r>
          </a:p>
          <a:p>
            <a:pPr algn="ctr"/>
            <a:r>
              <a:rPr lang="en-US" sz="2000" dirty="0" smtClean="0"/>
              <a:t>Business Data Analytics</a:t>
            </a:r>
          </a:p>
          <a:p>
            <a:pPr algn="ctr"/>
            <a:r>
              <a:rPr lang="en-US" sz="2000" dirty="0" smtClean="0"/>
              <a:t>Spring 2017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Professor Sabrina Khan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FINAL PROJECT</a:t>
            </a:r>
            <a:endParaRPr lang="en-US" sz="2000" b="1" dirty="0"/>
          </a:p>
          <a:p>
            <a:pPr algn="ctr"/>
            <a:r>
              <a:rPr lang="en-US" sz="2000" dirty="0" smtClean="0"/>
              <a:t>“How To Choose Which Movie To Fund, for Dummies”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By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 smtClean="0"/>
              <a:t>“The Smooth Operators”</a:t>
            </a:r>
          </a:p>
          <a:p>
            <a:pPr algn="ctr"/>
            <a:r>
              <a:rPr lang="en-US" sz="2000" dirty="0" smtClean="0"/>
              <a:t>Bin Lin</a:t>
            </a:r>
          </a:p>
          <a:p>
            <a:pPr algn="ctr"/>
            <a:r>
              <a:rPr lang="en-US" sz="2000" dirty="0" smtClean="0"/>
              <a:t>Matthew Farris</a:t>
            </a:r>
          </a:p>
          <a:p>
            <a:pPr algn="ctr"/>
            <a:r>
              <a:rPr lang="en-US" sz="2000" dirty="0" smtClean="0"/>
              <a:t>Jeffrey </a:t>
            </a:r>
            <a:r>
              <a:rPr lang="en-US" sz="2000" dirty="0" err="1" smtClean="0"/>
              <a:t>Burmood</a:t>
            </a:r>
            <a:endParaRPr lang="en-US" sz="2000" dirty="0" smtClean="0"/>
          </a:p>
          <a:p>
            <a:pPr algn="ctr"/>
            <a:r>
              <a:rPr lang="en-US" sz="2000" dirty="0" smtClean="0"/>
              <a:t>Rob Hodde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kern="1200" dirty="0" smtClean="0">
                <a:solidFill>
                  <a:schemeClr val="tx1"/>
                </a:solidFill>
              </a:rPr>
              <a:t>May 26, 2017</a:t>
            </a:r>
            <a:endParaRPr lang="en-US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530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10" y="381000"/>
            <a:ext cx="9135585" cy="609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74540" y="1167178"/>
            <a:ext cx="617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Movies are the quintessential modern form for story telling.</a:t>
            </a:r>
          </a:p>
          <a:p>
            <a:pPr marL="342900" indent="-342900"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4540" y="1676400"/>
            <a:ext cx="609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Making movies is big business -  38bn USD Box Office in 2016. </a:t>
            </a:r>
            <a:r>
              <a:rPr lang="en-US" sz="1050" dirty="0" smtClean="0"/>
              <a:t>1</a:t>
            </a:r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4541" y="2182841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50 – 75% of all films lose money. </a:t>
            </a:r>
            <a:r>
              <a:rPr lang="en-US" sz="900" dirty="0" smtClean="0"/>
              <a:t>2</a:t>
            </a:r>
            <a:endParaRPr lang="en-US" sz="1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63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09600"/>
            <a:ext cx="777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1200" dirty="0" smtClean="0">
                <a:solidFill>
                  <a:schemeClr val="tx1"/>
                </a:solidFill>
              </a:rPr>
              <a:t>Problem Statement:  </a:t>
            </a:r>
            <a:r>
              <a:rPr lang="en-US" sz="2400" b="1" kern="1200" dirty="0" smtClean="0">
                <a:solidFill>
                  <a:srgbClr val="C00000"/>
                </a:solidFill>
              </a:rPr>
              <a:t>Should We Make This Movie?</a:t>
            </a:r>
          </a:p>
          <a:p>
            <a:endParaRPr lang="en-US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/>
              <a:t>Will the Movie Make A Profit?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kern="1200" dirty="0" smtClean="0">
                <a:solidFill>
                  <a:schemeClr val="tx1"/>
                </a:solidFill>
              </a:rPr>
              <a:t>How Much Profit?  Choosing From Several Good Options…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/>
              <a:t>Should Movies Be Denuded?  What?</a:t>
            </a:r>
            <a:endParaRPr lang="en-US" sz="2400" kern="12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kern="1200" dirty="0" smtClean="0">
                <a:solidFill>
                  <a:schemeClr val="tx1"/>
                </a:solidFill>
              </a:rPr>
              <a:t>Conclusions</a:t>
            </a:r>
            <a:endParaRPr lang="en-US" sz="24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942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4622" y="609600"/>
            <a:ext cx="6324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First Things First</a:t>
            </a:r>
            <a:r>
              <a:rPr lang="en-US" sz="2400" kern="1200" dirty="0" smtClean="0">
                <a:solidFill>
                  <a:schemeClr val="tx1"/>
                </a:solidFill>
              </a:rPr>
              <a:t>:  </a:t>
            </a:r>
            <a:r>
              <a:rPr lang="en-US" sz="2400" b="1" dirty="0" smtClean="0">
                <a:solidFill>
                  <a:srgbClr val="C00000"/>
                </a:solidFill>
              </a:rPr>
              <a:t>Source &amp; Cleanse Data</a:t>
            </a:r>
            <a:endParaRPr lang="en-US" sz="2400" b="1" kern="1200" dirty="0" smtClean="0">
              <a:solidFill>
                <a:srgbClr val="C00000"/>
              </a:solidFill>
            </a:endParaRPr>
          </a:p>
          <a:p>
            <a:endParaRPr lang="en-US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 smtClean="0"/>
              <a:t>Kaggle</a:t>
            </a:r>
            <a:r>
              <a:rPr lang="en-US" sz="2400" dirty="0" smtClean="0"/>
              <a:t> IMDB 5000 Dataset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/>
              <a:t>Narrow The Scope (US Box Office)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/>
              <a:t>Prove Normality, Fix Errors and De-duplicate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3000 Movies Left to Analyze!</a:t>
            </a:r>
            <a:endParaRPr lang="en-US" sz="2400" kern="12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43000" y="3276600"/>
            <a:ext cx="7429375" cy="1984904"/>
            <a:chOff x="952625" y="3577696"/>
            <a:chExt cx="7429375" cy="19849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800" y="4518270"/>
              <a:ext cx="1279693" cy="8859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0" y="3577696"/>
              <a:ext cx="1317791" cy="911418"/>
            </a:xfrm>
            <a:prstGeom prst="rect">
              <a:avLst/>
            </a:prstGeom>
          </p:spPr>
        </p:pic>
        <p:sp>
          <p:nvSpPr>
            <p:cNvPr id="6" name="Rounded Rectangular Callout 5"/>
            <p:cNvSpPr/>
            <p:nvPr/>
          </p:nvSpPr>
          <p:spPr>
            <a:xfrm>
              <a:off x="6974097" y="4033404"/>
              <a:ext cx="1407903" cy="1071995"/>
            </a:xfrm>
            <a:prstGeom prst="wedgeRoundRectCallout">
              <a:avLst>
                <a:gd name="adj1" fmla="val -84704"/>
                <a:gd name="adj2" fmla="val 468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Hideously </a:t>
              </a:r>
              <a:r>
                <a:rPr lang="en-US" sz="1200" dirty="0" smtClean="0">
                  <a:solidFill>
                    <a:srgbClr val="C00000"/>
                  </a:solidFill>
                </a:rPr>
                <a:t> complicated and boring </a:t>
              </a:r>
              <a:r>
                <a:rPr lang="en-US" sz="1200" dirty="0">
                  <a:solidFill>
                    <a:srgbClr val="C00000"/>
                  </a:solidFill>
                </a:rPr>
                <a:t>stats work, leave that to us!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0" y="3594771"/>
              <a:ext cx="2035343" cy="196782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625" y="3720528"/>
              <a:ext cx="1844263" cy="1537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0759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09600"/>
            <a:ext cx="7772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– </a:t>
            </a:r>
            <a:r>
              <a:rPr lang="en-US" sz="2400" b="1" dirty="0">
                <a:solidFill>
                  <a:srgbClr val="C00000"/>
                </a:solidFill>
              </a:rPr>
              <a:t>Will This Movie Make a Profit?</a:t>
            </a:r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This is called a Binary Decision.  Yes or No.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To Solve it, we create a </a:t>
            </a:r>
            <a:r>
              <a:rPr lang="en-US" sz="2400" dirty="0" smtClean="0">
                <a:solidFill>
                  <a:srgbClr val="C00000"/>
                </a:solidFill>
              </a:rPr>
              <a:t>Binomial Regression</a:t>
            </a:r>
            <a:r>
              <a:rPr lang="en-US" sz="2400" dirty="0" smtClean="0"/>
              <a:t> model.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But it does answer the question with a simple yes or no.</a:t>
            </a:r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590800"/>
            <a:ext cx="4873824" cy="329969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066800" y="3581400"/>
            <a:ext cx="1407903" cy="1071995"/>
          </a:xfrm>
          <a:prstGeom prst="wedgeRoundRectCallout">
            <a:avLst>
              <a:gd name="adj1" fmla="val 98258"/>
              <a:gd name="adj2" fmla="val 67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Which also looks hideous…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4953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609600"/>
            <a:ext cx="7772400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– </a:t>
            </a:r>
            <a:r>
              <a:rPr lang="en-US" sz="2400" b="1" dirty="0">
                <a:solidFill>
                  <a:srgbClr val="C00000"/>
                </a:solidFill>
              </a:rPr>
              <a:t>Will This Movie Make a Profit?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Q. How accurate is your fancy-pants model?</a:t>
            </a:r>
          </a:p>
          <a:p>
            <a:r>
              <a:rPr lang="en-US" sz="2400" dirty="0" smtClean="0"/>
              <a:t>A. 74%.  Which is a lot better than the stock market.</a:t>
            </a:r>
            <a:endParaRPr lang="en-US" sz="2400" dirty="0"/>
          </a:p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Q. Wait, didn’t you peek?  </a:t>
            </a:r>
          </a:p>
          <a:p>
            <a:pPr marL="457200" indent="-457200">
              <a:buAutoNum type="alphaUcPeriod"/>
            </a:pPr>
            <a:r>
              <a:rPr lang="en-US" sz="2400" dirty="0" smtClean="0"/>
              <a:t>No, we used 80% of the data to “train” </a:t>
            </a:r>
          </a:p>
          <a:p>
            <a:r>
              <a:rPr lang="en-US" sz="2400" dirty="0" smtClean="0"/>
              <a:t>the model, and tested it out on the other 20%. 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2590800"/>
            <a:ext cx="1457475" cy="7620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4246033"/>
            <a:ext cx="3200400" cy="1773767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410200" y="4398432"/>
            <a:ext cx="1828800" cy="1468967"/>
          </a:xfrm>
          <a:prstGeom prst="wedgeRoundRectCallout">
            <a:avLst>
              <a:gd name="adj1" fmla="val -86001"/>
              <a:gd name="adj2" fmla="val 79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This is called “source code.”  Don’t look at it or you’ll go blind.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679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609600"/>
            <a:ext cx="7772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2 - How </a:t>
            </a:r>
            <a:r>
              <a:rPr lang="en-US" sz="2400" dirty="0"/>
              <a:t>Much Profit?  </a:t>
            </a:r>
            <a:r>
              <a:rPr lang="en-US" sz="2400" dirty="0">
                <a:solidFill>
                  <a:srgbClr val="C00000"/>
                </a:solidFill>
              </a:rPr>
              <a:t>Choosing From Several Good Options…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Q. What if I only have 50 million bucks and I can’t choose between funding so many good movies?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To estimate Gross Profit Percent,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e Choose a Multivariate Linear Model.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6781800" y="2209800"/>
            <a:ext cx="1295400" cy="1143000"/>
          </a:xfrm>
          <a:prstGeom prst="wedgeRoundRectCallout">
            <a:avLst>
              <a:gd name="adj1" fmla="val -93641"/>
              <a:gd name="adj2" fmla="val -518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rgbClr val="C00000"/>
                </a:solidFill>
              </a:rPr>
              <a:t>This is called a “First World Problem”</a:t>
            </a:r>
          </a:p>
          <a:p>
            <a:endParaRPr lang="en-US" sz="800" dirty="0" smtClean="0">
              <a:solidFill>
                <a:srgbClr val="C00000"/>
              </a:solidFill>
            </a:endParaRPr>
          </a:p>
          <a:p>
            <a:r>
              <a:rPr lang="en-US" sz="800" dirty="0" smtClean="0">
                <a:solidFill>
                  <a:srgbClr val="C00000"/>
                </a:solidFill>
              </a:rPr>
              <a:t>Who’s got 50 million bucks? I’d retire…</a:t>
            </a:r>
            <a:endParaRPr lang="en-US" sz="800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3733800"/>
            <a:ext cx="279415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772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609600"/>
            <a:ext cx="7772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2 - How </a:t>
            </a:r>
            <a:r>
              <a:rPr lang="en-US" sz="2400" dirty="0"/>
              <a:t>Much Profit?  </a:t>
            </a:r>
            <a:r>
              <a:rPr lang="en-US" sz="2400" dirty="0">
                <a:solidFill>
                  <a:srgbClr val="C00000"/>
                </a:solidFill>
              </a:rPr>
              <a:t>Choosing From Several Good Options…</a:t>
            </a:r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pPr>
              <a:lnSpc>
                <a:spcPct val="150000"/>
              </a:lnSpc>
            </a:pPr>
            <a:endParaRPr lang="en-US" sz="1000" dirty="0" smtClean="0"/>
          </a:p>
          <a:p>
            <a:r>
              <a:rPr lang="en-US" sz="2400" dirty="0" smtClean="0"/>
              <a:t>The Multivariate Linear Model produces many charts and graphs that help us tune it properly…</a:t>
            </a:r>
          </a:p>
          <a:p>
            <a:endParaRPr lang="en-US" sz="2400" dirty="0"/>
          </a:p>
          <a:p>
            <a:r>
              <a:rPr lang="en-US" sz="2400" dirty="0" smtClean="0"/>
              <a:t>                                                         …and for you, it produces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     Projected Gross Margin Percent!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r="16493"/>
          <a:stretch/>
        </p:blipFill>
        <p:spPr>
          <a:xfrm>
            <a:off x="859963" y="2667000"/>
            <a:ext cx="1828800" cy="2100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6966" y="4953000"/>
            <a:ext cx="1955959" cy="1390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r="35314"/>
          <a:stretch/>
        </p:blipFill>
        <p:spPr>
          <a:xfrm>
            <a:off x="4343400" y="3639528"/>
            <a:ext cx="3976231" cy="22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7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B42413E-C361-42C6-8A9C-EC0D7786D1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Marquee with 3-D perspective rotation</Template>
  <TotalTime>0</TotalTime>
  <Words>1393</Words>
  <Application>Microsoft Office PowerPoint</Application>
  <PresentationFormat>全屏显示(4:3)</PresentationFormat>
  <Paragraphs>240</Paragraphs>
  <Slides>13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2017-05-25T23:48:39Z</dcterms:created>
  <dcterms:modified xsi:type="dcterms:W3CDTF">2017-05-27T03:10:35Z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TC024238889991</vt:lpwstr>
  </property>
</Properties>
</file>